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01ud9PxGdN/cVAKNEwAMrqE5C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8d2fc7e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058d2fc7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6336823ea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f6336823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6336823e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f6336823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d3cb555b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fd3cb555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2188944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f6218894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6336823ea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6336823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d3cb555b2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d3cb555b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336823e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6336823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b460f307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b460f307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d3cb555b2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d3cb555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d3cb555b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d3cb555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6336823ea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6336823e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6336823e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6336823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6336823e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6336823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d3cb555b2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d3cb555b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62188944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f6218894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6336823e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6336823e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6218894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f6218894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460f307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460f307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62188944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f6218894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b460f307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b460f3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d3cb555b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d3cb555b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62188944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6218894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62188944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f6218894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14.jpg"/><Relationship Id="rId6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7.jpg"/><Relationship Id="rId5" Type="http://schemas.openxmlformats.org/officeDocument/2006/relationships/image" Target="../media/image16.jpg"/><Relationship Id="rId6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17.png"/><Relationship Id="rId6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>
  <p:cSld name="Slajd tytułow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/>
          <p:nvPr/>
        </p:nvSpPr>
        <p:spPr>
          <a:xfrm>
            <a:off x="0" y="0"/>
            <a:ext cx="12192000" cy="5100199"/>
          </a:xfrm>
          <a:prstGeom prst="rect">
            <a:avLst/>
          </a:prstGeom>
          <a:solidFill>
            <a:srgbClr val="0D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41131" l="5148" r="5594" t="32243"/>
          <a:stretch/>
        </p:blipFill>
        <p:spPr>
          <a:xfrm>
            <a:off x="354965" y="211139"/>
            <a:ext cx="2376488" cy="50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7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1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815" y="6265861"/>
            <a:ext cx="1680369" cy="5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413" y="6249987"/>
            <a:ext cx="173278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6336" y="6240461"/>
            <a:ext cx="1081599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/>
          <p:nvPr/>
        </p:nvSpPr>
        <p:spPr>
          <a:xfrm>
            <a:off x="0" y="132821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2">
  <p:cSld name="zawartość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" name="Google Shape;3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iec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8" name="Google Shape;3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1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5">
            <a:alphaModFix/>
          </a:blip>
          <a:srcRect b="40759" l="0" r="0" t="28947"/>
          <a:stretch/>
        </p:blipFill>
        <p:spPr>
          <a:xfrm>
            <a:off x="217169" y="137160"/>
            <a:ext cx="2663191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3">
  <p:cSld name="zawartość_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1051560" y="365128"/>
            <a:ext cx="10241864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30829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20907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qubvel/segmentation_models.pytorch" TargetMode="External"/><Relationship Id="rId4" Type="http://schemas.openxmlformats.org/officeDocument/2006/relationships/hyperlink" Target="https://github.com/facebookresearch/Detectron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660050" y="3288349"/>
            <a:ext cx="9069387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76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“W 05 -</a:t>
            </a:r>
            <a:r>
              <a:rPr lang="pl-PL" sz="2000">
                <a:solidFill>
                  <a:srgbClr val="FFFFFF"/>
                </a:solidFill>
              </a:rPr>
              <a:t> Segmentacja Semantyczna</a:t>
            </a: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Sebastian Cygert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Katedra Systemów Multimedialnych, 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WETI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561313" y="1964124"/>
            <a:ext cx="9069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Przetwarzanie Multimediów w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Systemach Decyzyjnych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8d2fc7e1_0_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Proste podejście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g1058d2fc7e1_0_2"/>
          <p:cNvSpPr txBox="1"/>
          <p:nvPr>
            <p:ph idx="1" type="body"/>
          </p:nvPr>
        </p:nvSpPr>
        <p:spPr>
          <a:xfrm>
            <a:off x="849625" y="4207119"/>
            <a:ext cx="105156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Wady podejścia?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9" name="Google Shape;169;g1058d2fc7e1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438663"/>
            <a:ext cx="90106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058d2fc7e1_0_2"/>
          <p:cNvSpPr txBox="1"/>
          <p:nvPr/>
        </p:nvSpPr>
        <p:spPr>
          <a:xfrm>
            <a:off x="717025" y="59111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Standford University, </a:t>
            </a:r>
            <a:r>
              <a:rPr lang="pl-PL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6336823ea_0_3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Proste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podejście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f6336823ea_0_3"/>
          <p:cNvSpPr txBox="1"/>
          <p:nvPr>
            <p:ph idx="1" type="body"/>
          </p:nvPr>
        </p:nvSpPr>
        <p:spPr>
          <a:xfrm>
            <a:off x="849625" y="4207119"/>
            <a:ext cx="105156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niezwykle kosztowne (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ogromna liczba operacji mnożenia)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należy zmniejszyć rozmiar wektora cech wewnątrz sieci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(podobnie jak przy zadaniu klasyfikacji)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f6336823ea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438663"/>
            <a:ext cx="90106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f6336823ea_0_3"/>
          <p:cNvSpPr txBox="1"/>
          <p:nvPr/>
        </p:nvSpPr>
        <p:spPr>
          <a:xfrm>
            <a:off x="717025" y="589782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Standford University, </a:t>
            </a:r>
            <a:r>
              <a:rPr lang="pl-PL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6336823ea_0_1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Splotowa segmentacja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f6336823ea_0_17"/>
          <p:cNvSpPr txBox="1"/>
          <p:nvPr>
            <p:ph idx="1" type="body"/>
          </p:nvPr>
        </p:nvSpPr>
        <p:spPr>
          <a:xfrm>
            <a:off x="8432050" y="1906575"/>
            <a:ext cx="39039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Splotowa segmentacja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Fully Convolutional Networks for Semantic Segmentation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gf6336823ea_0_17"/>
          <p:cNvSpPr txBox="1"/>
          <p:nvPr/>
        </p:nvSpPr>
        <p:spPr>
          <a:xfrm>
            <a:off x="638600" y="58826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Noh et al, “Learning Deconvolution Network for Semantic Segmentation”, ICCV 2015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6" name="Google Shape;186;gf6336823ea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0" y="1732653"/>
            <a:ext cx="8326199" cy="228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d3cb555b2_0_37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Splotowa segmentacja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gfd3cb555b2_0_37"/>
          <p:cNvSpPr txBox="1"/>
          <p:nvPr>
            <p:ph idx="1" type="body"/>
          </p:nvPr>
        </p:nvSpPr>
        <p:spPr>
          <a:xfrm>
            <a:off x="8162975" y="1906575"/>
            <a:ext cx="41730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mniejsza liczba parametrów,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kompresja obrazu wejściowego do wektora cech,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+"/>
            </a:pPr>
            <a:r>
              <a:rPr b="1" lang="pl-PL"/>
              <a:t>jak zdefiniować operacje zwiększające rozmiar mapy cech?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gfd3cb555b2_0_37"/>
          <p:cNvSpPr txBox="1"/>
          <p:nvPr/>
        </p:nvSpPr>
        <p:spPr>
          <a:xfrm>
            <a:off x="638600" y="58826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Noh et al, “Learning Deconvolution Network for Semantic Segmentation”, ICCV 2015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4" name="Google Shape;194;gfd3cb555b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0" y="1732653"/>
            <a:ext cx="8326199" cy="228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21889446_0_2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Operacja łącząca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pooling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gf621889446_0_25"/>
          <p:cNvSpPr txBox="1"/>
          <p:nvPr>
            <p:ph idx="1" type="body"/>
          </p:nvPr>
        </p:nvSpPr>
        <p:spPr>
          <a:xfrm>
            <a:off x="299825" y="4632393"/>
            <a:ext cx="105156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do operacji 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unpoolingu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używamy tej samej pozycji, która była użyta w czasie operacji łączącej,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pozostałe wartości uzupełniane zerami lub za pomocą algorytmu najbliższego sąsiada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gf621889446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1541975"/>
            <a:ext cx="8799225" cy="27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f621889446_0_25"/>
          <p:cNvSpPr txBox="1"/>
          <p:nvPr/>
        </p:nvSpPr>
        <p:spPr>
          <a:xfrm>
            <a:off x="539125" y="6053197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H. Noh et al., Learning Deconvolution Network for Semantic Segmentation, 2015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f621889446_0_25"/>
          <p:cNvSpPr txBox="1"/>
          <p:nvPr/>
        </p:nvSpPr>
        <p:spPr>
          <a:xfrm>
            <a:off x="8823675" y="1601650"/>
            <a:ext cx="320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switch variables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- zmienne zapisujące indeks wartości użytej w czasie operacji łączącej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pooling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input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- obraz wejściowy,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pooled (unpooled) map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- wartości tensora po zastosowaniu operacji poolingu (unpoolingu).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6336823ea_0_24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Splot transpozycyjny 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(transposed convolution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gf6336823ea_0_24"/>
          <p:cNvSpPr txBox="1"/>
          <p:nvPr/>
        </p:nvSpPr>
        <p:spPr>
          <a:xfrm>
            <a:off x="638600" y="58826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H. Noh et al., Learning Deconvolution Network for Semantic Segmentation, 2015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0" name="Google Shape;210;gf6336823e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500" y="1784399"/>
            <a:ext cx="7928149" cy="32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d3cb555b2_0_44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Splot transpozycyjny 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(transposed convolution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gfd3cb555b2_0_44"/>
          <p:cNvSpPr txBox="1"/>
          <p:nvPr/>
        </p:nvSpPr>
        <p:spPr>
          <a:xfrm>
            <a:off x="638600" y="58826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https://d2l.ai/chapter_computer-vision/transposed-conv.html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7" name="Google Shape;217;gfd3cb555b2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50" y="1462653"/>
            <a:ext cx="63627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fd3cb555b2_0_44"/>
          <p:cNvSpPr txBox="1"/>
          <p:nvPr/>
        </p:nvSpPr>
        <p:spPr>
          <a:xfrm>
            <a:off x="6683900" y="1557325"/>
            <a:ext cx="5508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pojedyncze wartości wejściowe są kolejno przemnażane przez każdy z elementów filtra,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wartość parametru </a:t>
            </a:r>
            <a:r>
              <a:rPr i="1" lang="pl-PL" sz="2400"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 (krok), definiuje o ile kroków się posuwamy przy zapisywaniu w macierzy wyjściowej,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na obrazie (</a:t>
            </a:r>
            <a:r>
              <a:rPr i="1" lang="pl-PL" sz="2400"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 = 2),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-"/>
            </a:pPr>
            <a:r>
              <a:rPr lang="pl-PL" sz="2400">
                <a:latin typeface="Calibri"/>
                <a:ea typeface="Calibri"/>
                <a:cs typeface="Calibri"/>
                <a:sym typeface="Calibri"/>
              </a:rPr>
              <a:t>zwiększany jest rozmiar mapy cech,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336823ea_0_3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U-Net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gf6336823ea_0_35"/>
          <p:cNvSpPr txBox="1"/>
          <p:nvPr>
            <p:ph idx="1" type="body"/>
          </p:nvPr>
        </p:nvSpPr>
        <p:spPr>
          <a:xfrm>
            <a:off x="7688874" y="1520050"/>
            <a:ext cx="44241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jedna z najważniejszych architektur sieci semantycznej segmentacji,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pierwsza część sieci (enkoder) - dokładnie taka sama jak dla zadania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klasyfikacji obrazu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5" name="Google Shape;225;gf6336823ea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400"/>
            <a:ext cx="76200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b460f3073_0_2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Semantyczna Segmentacja</a:t>
            </a:r>
            <a:endParaRPr/>
          </a:p>
        </p:txBody>
      </p:sp>
      <p:pic>
        <p:nvPicPr>
          <p:cNvPr id="231" name="Google Shape;231;gfb460f307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726" y="1724025"/>
            <a:ext cx="6186289" cy="3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fb460f3073_0_21"/>
          <p:cNvSpPr txBox="1"/>
          <p:nvPr/>
        </p:nvSpPr>
        <p:spPr>
          <a:xfrm>
            <a:off x="515300" y="5820347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S. Cygert et al., Closer Look at the Uncertainty Estimation in Semantic Segmentation under Distributional Shift, IJCNN 2021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d3cb555b2_0_83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Segmentacja instancji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gfd3cb555b2_0_83"/>
          <p:cNvSpPr txBox="1"/>
          <p:nvPr/>
        </p:nvSpPr>
        <p:spPr>
          <a:xfrm>
            <a:off x="770500" y="57507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K. He et al., Mask R-CNN, ICCV 2017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gfd3cb555b2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00" y="1548874"/>
            <a:ext cx="7780175" cy="39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fd3cb555b2_0_83"/>
          <p:cNvSpPr txBox="1"/>
          <p:nvPr/>
        </p:nvSpPr>
        <p:spPr>
          <a:xfrm>
            <a:off x="7866175" y="1548875"/>
            <a:ext cx="4226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Segmentacja instancji = detekcja obiektów + semantyczna segmentacja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jak wykorzystać sieć do detekcji obiektów do zadania segmentacji instancji?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3600">
                <a:latin typeface="Times New Roman"/>
                <a:ea typeface="Times New Roman"/>
                <a:cs typeface="Times New Roman"/>
                <a:sym typeface="Times New Roman"/>
              </a:rPr>
              <a:t>Segmentacja Semantyczna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Wprowadzenie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Sieci splotowe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Aspekty implementacyjne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d3cb555b2_0_7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Segmentacja instancji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fd3cb555b2_0_76"/>
          <p:cNvSpPr txBox="1"/>
          <p:nvPr>
            <p:ph idx="1" type="body"/>
          </p:nvPr>
        </p:nvSpPr>
        <p:spPr>
          <a:xfrm>
            <a:off x="4760277" y="1520050"/>
            <a:ext cx="66051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rozszerzenie architektury do detekcji obiektów Faster R-CNN,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dodatkowa funkcja kosztu związana z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predykcją maski segmentacji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wewnątrz obszaru zainteresowania,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gfd3cb555b2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1" y="1653275"/>
            <a:ext cx="3582600" cy="23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fd3cb555b2_0_76"/>
          <p:cNvSpPr txBox="1"/>
          <p:nvPr/>
        </p:nvSpPr>
        <p:spPr>
          <a:xfrm>
            <a:off x="770500" y="57507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K. He et al., Mask R-CNN, ICCV 2017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6336823ea_0_4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Semantyczna segmentacja 3D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f6336823ea_0_4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zastosowanie np. w obrazowaniu medycznym,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niezwykle kosztowne obliczeniowo,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niezwykle kosztowne adnotacje,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architektury analogiczne jak przy podejściu 2D, dodatkowo uwzględniające spójność segmentacji sąsiednich obrazów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36823ea_0_5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Metryki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f6336823ea_0_56"/>
          <p:cNvSpPr txBox="1"/>
          <p:nvPr>
            <p:ph idx="1" type="body"/>
          </p:nvPr>
        </p:nvSpPr>
        <p:spPr>
          <a:xfrm>
            <a:off x="838205" y="16804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Dokładność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pixel accuracy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metryka “zdominowana” przez bardziej liczne klasy 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Indeks Jaccarda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Jaccard Index, IoU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najpopularniejsza metryka. Obliczana jest średnia z każdej klasy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Indeks Dice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Dice score, F1-score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TP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- poprawna klasyfikacja (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True Positive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FP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- błędna klasyfikacja (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False Positive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 sz="2400">
                <a:latin typeface="Times New Roman"/>
                <a:ea typeface="Times New Roman"/>
                <a:cs typeface="Times New Roman"/>
                <a:sym typeface="Times New Roman"/>
              </a:rPr>
              <a:t>FN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- brak klasyfikacji (klasa niewykryta, 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False Negative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gf6336823ea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1100" y="1522775"/>
            <a:ext cx="2638855" cy="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f6336823ea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3975" y="2671650"/>
            <a:ext cx="2014425" cy="6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f6336823ea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0697" y="3843100"/>
            <a:ext cx="1966922" cy="6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6336823ea_0_6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Zbiory danych</a:t>
            </a:r>
            <a:endParaRPr/>
          </a:p>
        </p:txBody>
      </p:sp>
      <p:sp>
        <p:nvSpPr>
          <p:cNvPr id="269" name="Google Shape;269;gf6336823ea_0_61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COCO (Common Objects in Context),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Pojazdy autonomiczne (Cityscapes, KITTI, BDD),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Rozpoznawanie scen (ADE20K),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DAVIS (Densely Annotated Video Segmentation),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Medycyna (BraTS, nowotwory mózgu)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d3cb555b2_0_6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Zbiór MS-COCO</a:t>
            </a:r>
            <a:endParaRPr/>
          </a:p>
        </p:txBody>
      </p:sp>
      <p:sp>
        <p:nvSpPr>
          <p:cNvPr id="275" name="Google Shape;275;gfd3cb555b2_0_65"/>
          <p:cNvSpPr txBox="1"/>
          <p:nvPr>
            <p:ph idx="1" type="body"/>
          </p:nvPr>
        </p:nvSpPr>
        <p:spPr>
          <a:xfrm>
            <a:off x="6934378" y="1520050"/>
            <a:ext cx="44310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90 klas,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328 000 obrazów,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2.5 mln instancji obiektów,</a:t>
            </a:r>
            <a:endParaRPr/>
          </a:p>
        </p:txBody>
      </p:sp>
      <p:pic>
        <p:nvPicPr>
          <p:cNvPr id="276" name="Google Shape;276;gfd3cb555b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520050"/>
            <a:ext cx="2735400" cy="40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fd3cb555b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3499" y="1478825"/>
            <a:ext cx="2302500" cy="4292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fd3cb555b2_0_65"/>
          <p:cNvSpPr txBox="1"/>
          <p:nvPr/>
        </p:nvSpPr>
        <p:spPr>
          <a:xfrm>
            <a:off x="699450" y="599652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T. Lin et al., Microsoft COCO: Common Objects in Context, ECCV 2014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621889446_0_3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/>
              <a:t>Aspekty implementacyjne</a:t>
            </a:r>
            <a:endParaRPr/>
          </a:p>
        </p:txBody>
      </p:sp>
      <p:sp>
        <p:nvSpPr>
          <p:cNvPr id="284" name="Google Shape;284;gf621889446_0_3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semantyczna segmentacja jest </a:t>
            </a:r>
            <a:r>
              <a:rPr b="1" lang="pl-PL"/>
              <a:t>bardzo</a:t>
            </a:r>
            <a:r>
              <a:rPr lang="pl-PL"/>
              <a:t> kosztowna obliczeniowo,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najpopularniejsze architektury FCN, U-Net, DeepLab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biblioteki / gotowe modele są o wiele mniej popularne niż w przypadku np. detekcji obiektów,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u="sng">
                <a:solidFill>
                  <a:schemeClr val="hlink"/>
                </a:solidFill>
                <a:hlinkClick r:id="rId3"/>
              </a:rPr>
              <a:t>https://github.com/qubvel/segmentation_models.pytorch</a:t>
            </a:r>
            <a:r>
              <a:rPr lang="pl-PL"/>
              <a:t> - wiele modeli do semantycznej segmentacji,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 u="sng">
                <a:solidFill>
                  <a:schemeClr val="hlink"/>
                </a:solidFill>
                <a:hlinkClick r:id="rId4"/>
              </a:rPr>
              <a:t>https://github.com/facebookresearch/Detectron</a:t>
            </a:r>
            <a:r>
              <a:rPr lang="pl-PL"/>
              <a:t> - instance segmentation (Mask R-CNN)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336823ea_0_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Kierunki badawcze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gf6336823ea_0_9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redukcja czasu adnotacji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(słabe adnotacje np. prostokąty opisujące, 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bounding boxes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uczenie pół-nadzorowane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semi-supervised learning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uczenie nienadzorowane (wykorzystanie nagrań wideo),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redukcja złożoności obliczeniowej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sz="3600">
                <a:latin typeface="Arial"/>
                <a:ea typeface="Arial"/>
                <a:cs typeface="Arial"/>
                <a:sym typeface="Arial"/>
              </a:rPr>
              <a:t>Dziękuję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l-PL"/>
              <a:t>Sebastian Cygert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21889446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Zadanie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f621889446_0_0"/>
          <p:cNvSpPr txBox="1"/>
          <p:nvPr/>
        </p:nvSpPr>
        <p:spPr>
          <a:xfrm>
            <a:off x="770500" y="57507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Stanford University, </a:t>
            </a:r>
            <a:r>
              <a:rPr lang="pl-PL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f6218894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0" y="1655724"/>
            <a:ext cx="10384601" cy="369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b460f3073_0_1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Semantyczna segmentacja</a:t>
            </a:r>
            <a:endParaRPr/>
          </a:p>
        </p:txBody>
      </p:sp>
      <p:sp>
        <p:nvSpPr>
          <p:cNvPr id="126" name="Google Shape;126;gfb460f3073_0_10"/>
          <p:cNvSpPr txBox="1"/>
          <p:nvPr/>
        </p:nvSpPr>
        <p:spPr>
          <a:xfrm>
            <a:off x="770500" y="5750776"/>
            <a:ext cx="10515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Zhou, Bolei, et al. "Semantic understanding of scenes through the ade20k dataset." International Journal of Computer Vision 127.3 (2019): 302-321.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gfb460f3073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00" y="1690701"/>
            <a:ext cx="7429784" cy="3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621889446_0_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Zastosowania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f621889446_0_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Robotyka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(pojazdy autonomiczne, nawigacja),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Medycyna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(analiza skanów tomografii, rezonans),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Komunikatory internetowe (rozmazywanie tła),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Fotografia (tryb portretowy),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wiele więcej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460f3073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gfb460f3073_0_0"/>
          <p:cNvSpPr txBox="1"/>
          <p:nvPr>
            <p:ph idx="1" type="body"/>
          </p:nvPr>
        </p:nvSpPr>
        <p:spPr>
          <a:xfrm>
            <a:off x="6565199" y="1438350"/>
            <a:ext cx="54420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Zastosowania?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gfb460f307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" y="1438349"/>
            <a:ext cx="5661599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fb460f3073_0_0"/>
          <p:cNvSpPr txBox="1"/>
          <p:nvPr/>
        </p:nvSpPr>
        <p:spPr>
          <a:xfrm>
            <a:off x="770500" y="57507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K. He et al., Mask R-CNN, ICCV 2017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d3cb555b2_0_21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Instance Segmentation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fd3cb555b2_0_21"/>
          <p:cNvSpPr txBox="1"/>
          <p:nvPr>
            <p:ph idx="1" type="body"/>
          </p:nvPr>
        </p:nvSpPr>
        <p:spPr>
          <a:xfrm>
            <a:off x="6565199" y="1438350"/>
            <a:ext cx="54420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Zastosowania: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gdy zwykła segmentacja nie wystarczy,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śledzenie i zliczanie obiektów,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przewidywanie przyszłej trajektorii innych uczestników ruchu (pieszych, samochodów)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gfd3cb555b2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50" y="1438349"/>
            <a:ext cx="5661599" cy="42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fd3cb555b2_0_21"/>
          <p:cNvSpPr txBox="1"/>
          <p:nvPr/>
        </p:nvSpPr>
        <p:spPr>
          <a:xfrm>
            <a:off x="770500" y="57507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K. He et al., Mask R-CNN, ICCV 2017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21889446_0_1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Nienadzorowane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unsupervised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klasteryzacja,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progowanie,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Nadzorowane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modele grafowe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Conditional Random Field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sieci 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gf621889446_0_1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Metody semantycznej segmentacji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621889446_0_1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Proste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podejście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gf62188944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25" y="1438663"/>
            <a:ext cx="90106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f621889446_0_15"/>
          <p:cNvSpPr txBox="1"/>
          <p:nvPr/>
        </p:nvSpPr>
        <p:spPr>
          <a:xfrm>
            <a:off x="717025" y="5911172"/>
            <a:ext cx="105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Standford University, </a:t>
            </a:r>
            <a:r>
              <a:rPr lang="pl-PL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2021-02-08T17:10:06Z</dcterms:created>
  <dc:creator>komp</dc:creator>
</cp:coreProperties>
</file>